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K Grotesk Bold" charset="1" panose="00000800000000000000"/>
      <p:regular r:id="rId18"/>
    </p:embeddedFont>
    <p:embeddedFont>
      <p:font typeface="HK Grotesk Medium" charset="1" panose="00000600000000000000"/>
      <p:regular r:id="rId19"/>
    </p:embeddedFont>
    <p:embeddedFont>
      <p:font typeface="The Seasons Italics" charset="1" panose="00000000000000000000"/>
      <p:regular r:id="rId20"/>
    </p:embeddedFont>
    <p:embeddedFont>
      <p:font typeface="The Seasons" charset="1" panose="00000000000000000000"/>
      <p:regular r:id="rId21"/>
    </p:embeddedFont>
    <p:embeddedFont>
      <p:font typeface="HK Grotesk" charset="1" panose="00000500000000000000"/>
      <p:regular r:id="rId22"/>
    </p:embeddedFont>
    <p:embeddedFont>
      <p:font typeface="Canva Sans Bold" charset="1" panose="020B0803030501040103"/>
      <p:regular r:id="rId23"/>
    </p:embeddedFont>
    <p:embeddedFont>
      <p:font typeface="Now" charset="1" panose="00000500000000000000"/>
      <p:regular r:id="rId24"/>
    </p:embeddedFont>
    <p:embeddedFont>
      <p:font typeface="Now Bold" charset="1" panose="00000800000000000000"/>
      <p:regular r:id="rId25"/>
    </p:embeddedFont>
    <p:embeddedFont>
      <p:font typeface="Now Light" charset="1" panose="00000400000000000000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10.xml" Type="http://schemas.openxmlformats.org/officeDocument/2006/relationships/slide"/><Relationship Id="rId3" Target="slide4.xml" Type="http://schemas.openxmlformats.org/officeDocument/2006/relationships/slide"/><Relationship Id="rId4" Target="slide9.xml" Type="http://schemas.openxmlformats.org/officeDocument/2006/relationships/slide"/><Relationship Id="rId5" Target="slide5.xml" Type="http://schemas.openxmlformats.org/officeDocument/2006/relationships/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slide2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slide2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slide2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slide2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198" y="1030708"/>
            <a:ext cx="599354" cy="599354"/>
            <a:chOff x="0" y="0"/>
            <a:chExt cx="799138" cy="7991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799138" cy="799138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CAE8FF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104580" y="113698"/>
              <a:ext cx="589979" cy="571743"/>
            </a:xfrm>
            <a:custGeom>
              <a:avLst/>
              <a:gdLst/>
              <a:ahLst/>
              <a:cxnLst/>
              <a:rect r="r" b="b" t="t" l="l"/>
              <a:pathLst>
                <a:path h="571743" w="589979">
                  <a:moveTo>
                    <a:pt x="0" y="0"/>
                  </a:moveTo>
                  <a:lnTo>
                    <a:pt x="589978" y="0"/>
                  </a:lnTo>
                  <a:lnTo>
                    <a:pt x="589978" y="571743"/>
                  </a:lnTo>
                  <a:lnTo>
                    <a:pt x="0" y="571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78718" y="-67284"/>
            <a:ext cx="7909282" cy="10421569"/>
            <a:chOff x="0" y="0"/>
            <a:chExt cx="745006" cy="9816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5007" cy="981649"/>
            </a:xfrm>
            <a:custGeom>
              <a:avLst/>
              <a:gdLst/>
              <a:ahLst/>
              <a:cxnLst/>
              <a:rect r="r" b="b" t="t" l="l"/>
              <a:pathLst>
                <a:path h="981649" w="745007">
                  <a:moveTo>
                    <a:pt x="0" y="0"/>
                  </a:moveTo>
                  <a:lnTo>
                    <a:pt x="745007" y="0"/>
                  </a:lnTo>
                  <a:lnTo>
                    <a:pt x="745007" y="981649"/>
                  </a:lnTo>
                  <a:lnTo>
                    <a:pt x="0" y="981649"/>
                  </a:lnTo>
                  <a:close/>
                </a:path>
              </a:pathLst>
            </a:custGeom>
            <a:blipFill>
              <a:blip r:embed="rId4"/>
              <a:stretch>
                <a:fillRect l="-34972" t="0" r="-6391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9635" y="5143500"/>
            <a:ext cx="9404396" cy="4114800"/>
            <a:chOff x="0" y="0"/>
            <a:chExt cx="12539195" cy="54864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61925"/>
              <a:ext cx="12539195" cy="46380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00"/>
                </a:lnSpc>
              </a:pPr>
              <a:r>
                <a:rPr lang="en-US" sz="8900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Sales Method Analysis and Recommendations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988534"/>
              <a:ext cx="12539195" cy="497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54"/>
                </a:lnSpc>
              </a:pPr>
              <a:r>
                <a:rPr lang="en-US" sz="2253">
                  <a:solidFill>
                    <a:srgbClr val="F4F6FC"/>
                  </a:solidFill>
                  <a:latin typeface="HK Grotesk Medium"/>
                  <a:ea typeface="HK Grotesk Medium"/>
                  <a:cs typeface="HK Grotesk Medium"/>
                  <a:sym typeface="HK Grotesk Medium"/>
                </a:rPr>
                <a:t>August 2024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33854" y="570591"/>
            <a:ext cx="3771804" cy="1519589"/>
            <a:chOff x="0" y="0"/>
            <a:chExt cx="5029072" cy="202611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23825"/>
              <a:ext cx="5029072" cy="1348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40"/>
                </a:lnSpc>
                <a:spcBef>
                  <a:spcPct val="0"/>
                </a:spcBef>
              </a:pPr>
              <a:r>
                <a:rPr lang="en-US" sz="5957">
                  <a:solidFill>
                    <a:srgbClr val="F48807"/>
                  </a:solidFill>
                  <a:latin typeface="The Seasons Italics"/>
                  <a:ea typeface="The Seasons Italics"/>
                  <a:cs typeface="The Seasons Italics"/>
                  <a:sym typeface="The Seasons Italics"/>
                </a:rPr>
                <a:t>Pens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95459"/>
              <a:ext cx="5029072" cy="1330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40"/>
                </a:lnSpc>
                <a:spcBef>
                  <a:spcPct val="0"/>
                </a:spcBef>
              </a:pPr>
              <a:r>
                <a:rPr lang="en-US" sz="5957" strike="noStrike" u="none">
                  <a:solidFill>
                    <a:srgbClr val="F48807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&amp; Printers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146010"/>
            <a:ext cx="6085221" cy="514099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192000" y="5020"/>
            <a:ext cx="6106779" cy="5140990"/>
          </a:xfrm>
          <a:custGeom>
            <a:avLst/>
            <a:gdLst/>
            <a:ahLst/>
            <a:cxnLst/>
            <a:rect r="r" b="b" t="t" l="l"/>
            <a:pathLst>
              <a:path h="5140990" w="6106779">
                <a:moveTo>
                  <a:pt x="0" y="0"/>
                </a:moveTo>
                <a:lnTo>
                  <a:pt x="6106779" y="0"/>
                </a:lnTo>
                <a:lnTo>
                  <a:pt x="6106779" y="5140990"/>
                </a:lnTo>
                <a:lnTo>
                  <a:pt x="0" y="5140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78" t="0" r="-1317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85221" y="2510"/>
            <a:ext cx="6096000" cy="5140990"/>
          </a:xfrm>
          <a:custGeom>
            <a:avLst/>
            <a:gdLst/>
            <a:ahLst/>
            <a:cxnLst/>
            <a:rect r="r" b="b" t="t" l="l"/>
            <a:pathLst>
              <a:path h="5140990" w="6096000">
                <a:moveTo>
                  <a:pt x="0" y="0"/>
                </a:moveTo>
                <a:lnTo>
                  <a:pt x="6096000" y="0"/>
                </a:lnTo>
                <a:lnTo>
                  <a:pt x="6096000" y="5140990"/>
                </a:lnTo>
                <a:lnTo>
                  <a:pt x="0" y="514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40" t="0" r="-18339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6085221" y="5143500"/>
            <a:ext cx="6106779" cy="514099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AutoShape 6" id="6"/>
          <p:cNvSpPr/>
          <p:nvPr/>
        </p:nvSpPr>
        <p:spPr>
          <a:xfrm rot="0">
            <a:off x="12192000" y="5143500"/>
            <a:ext cx="6106779" cy="5140990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AutoShape 7" id="7"/>
          <p:cNvSpPr/>
          <p:nvPr/>
        </p:nvSpPr>
        <p:spPr>
          <a:xfrm flipV="true">
            <a:off x="12192000" y="5154040"/>
            <a:ext cx="0" cy="6492240"/>
          </a:xfrm>
          <a:prstGeom prst="line">
            <a:avLst/>
          </a:prstGeom>
          <a:ln cap="flat" w="523875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9144000" y="5425740"/>
          <a:ext cx="6681801" cy="4267200"/>
        </p:xfrm>
        <a:graphic>
          <a:graphicData uri="http://schemas.openxmlformats.org/drawingml/2006/table">
            <a:tbl>
              <a:tblPr/>
              <a:tblGrid>
                <a:gridCol w="2740516"/>
                <a:gridCol w="3941284"/>
              </a:tblGrid>
              <a:tr h="9514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Sales Method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Now Bold"/>
                          <a:ea typeface="Now Bold"/>
                          <a:cs typeface="Now Bold"/>
                          <a:sym typeface="Now Bold"/>
                        </a:rPr>
                        <a:t>Average 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105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49.29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5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email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96.89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05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email &amp; 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Now"/>
                          <a:ea typeface="Now"/>
                          <a:cs typeface="Now"/>
                          <a:sym typeface="Now"/>
                        </a:rPr>
                        <a:t>171.48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889252" y="635650"/>
            <a:ext cx="4318500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599"/>
              </a:lnSpc>
            </a:pPr>
            <a:r>
              <a:rPr lang="en-US" sz="5499" spc="-164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Sales Performance Metrics.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077" y="5971141"/>
            <a:ext cx="5827068" cy="3561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7"/>
              </a:lnSpc>
              <a:spcBef>
                <a:spcPct val="0"/>
              </a:spcBef>
            </a:pPr>
            <a:r>
              <a:rPr lang="en-US" sz="3497" spc="-104">
                <a:solidFill>
                  <a:srgbClr val="FFFFFF"/>
                </a:solidFill>
                <a:latin typeface="Now Light"/>
                <a:ea typeface="Now Light"/>
                <a:cs typeface="Now Light"/>
                <a:sym typeface="Now Light"/>
              </a:rPr>
              <a:t>To enhance our sales strategy, track Average Revenue per Sales Method. This will pinpoint which approach yields the highest average revenue, guiding us towards the most effective tactics.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8153" y="3197691"/>
            <a:ext cx="4949599" cy="194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3643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Average Revenue per Sales Method</a:t>
            </a:r>
          </a:p>
          <a:p>
            <a:pPr algn="ctr">
              <a:lnSpc>
                <a:spcPts val="51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322733"/>
            <a:ext cx="7036278" cy="7884227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AutoShape 3" id="3"/>
          <p:cNvSpPr/>
          <p:nvPr/>
        </p:nvSpPr>
        <p:spPr>
          <a:xfrm rot="0">
            <a:off x="6071373" y="3322733"/>
            <a:ext cx="6096000" cy="7884227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AutoShape 4" id="4"/>
          <p:cNvSpPr/>
          <p:nvPr/>
        </p:nvSpPr>
        <p:spPr>
          <a:xfrm rot="0">
            <a:off x="11312417" y="3322733"/>
            <a:ext cx="6975583" cy="7884227"/>
          </a:xfrm>
          <a:prstGeom prst="rect">
            <a:avLst/>
          </a:prstGeom>
          <a:solidFill>
            <a:srgbClr val="191919"/>
          </a:solid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219200"/>
            <a:ext cx="14465802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  <a:spcBef>
                <a:spcPct val="0"/>
              </a:spcBef>
            </a:pPr>
            <a:r>
              <a:rPr lang="en-US" sz="9999" spc="-299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Monitoring Plan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56151"/>
            <a:ext cx="13771508" cy="617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3"/>
              </a:lnSpc>
            </a:pPr>
            <a:r>
              <a:rPr lang="en-US" sz="27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 suggest that we monitor this metric on a weekly or monthly basis. Regular tracking will enable us to:</a:t>
            </a:r>
          </a:p>
          <a:p>
            <a:pPr algn="l">
              <a:lnSpc>
                <a:spcPts val="3793"/>
              </a:lnSpc>
            </a:pPr>
          </a:p>
          <a:p>
            <a:pPr algn="l" marL="585016" indent="-292508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Identify trends and adjust our strategies to focus on the most successful methods.</a:t>
            </a:r>
          </a:p>
          <a:p>
            <a:pPr algn="l" marL="585016" indent="-292508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If the "Email &amp; Call" method continues to deliver significantly higher revenue, we may want to invest more in this approach, even though it requires more effort.</a:t>
            </a:r>
          </a:p>
          <a:p>
            <a:pPr algn="l" marL="585016" indent="-292508" lvl="1">
              <a:lnSpc>
                <a:spcPts val="3793"/>
              </a:lnSpc>
              <a:buFont typeface="Arial"/>
              <a:buChar char="•"/>
            </a:pPr>
            <a:r>
              <a:rPr lang="en-US" sz="27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On the other hand, if the simpler "Email" method shows consistently strong performance, it could present a more efficient option for reaching customers.</a:t>
            </a:r>
          </a:p>
          <a:p>
            <a:pPr algn="l">
              <a:lnSpc>
                <a:spcPts val="3793"/>
              </a:lnSpc>
            </a:pPr>
            <a:r>
              <a:rPr lang="en-US" sz="270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monitoring these averages over time, we can ensure that our resources are being used effectively to maximize revenue and sustain growth.</a:t>
            </a:r>
          </a:p>
          <a:p>
            <a:pPr algn="l">
              <a:lnSpc>
                <a:spcPts val="3793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8339" r="0" b="-884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85862"/>
            <a:ext cx="8686800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spc="-299">
                <a:solidFill>
                  <a:srgbClr val="4B39B5"/>
                </a:solidFill>
                <a:latin typeface="Now"/>
                <a:ea typeface="Now"/>
                <a:cs typeface="Now"/>
                <a:sym typeface="Now"/>
              </a:rPr>
              <a:t>Thank you!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62957" y="1381125"/>
            <a:ext cx="5896343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For questions or suggestions, email hello@reallygreatsite.com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7228563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5CB6F9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Introduction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063972" y="2874346"/>
            <a:ext cx="15948599" cy="7304165"/>
            <a:chOff x="0" y="0"/>
            <a:chExt cx="21264799" cy="97388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8484994" cy="678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61"/>
                </a:lnSpc>
                <a:spcBef>
                  <a:spcPct val="0"/>
                </a:spcBef>
              </a:pPr>
              <a:r>
                <a:rPr lang="en-US" sz="3300" spc="264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WE WILL COVER THE FOLLOWING: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82218"/>
              <a:ext cx="21264799" cy="729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23211" indent="-361605" lvl="1">
                <a:lnSpc>
                  <a:spcPts val="4689"/>
                </a:lnSpc>
                <a:buFont typeface="Arial"/>
                <a:buChar char="•"/>
              </a:pPr>
              <a:r>
                <a:rPr lang="en-US" sz="3349" spc="267" u="sng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  <a:hlinkClick r:id="rId2" action="ppaction://hlinksldjump"/>
                </a:rPr>
                <a:t>SALES PERFORMANCE METRICS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117766"/>
              <a:ext cx="21264799" cy="1514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23211" indent="-361605" lvl="1">
                <a:lnSpc>
                  <a:spcPts val="4689"/>
                </a:lnSpc>
                <a:buFont typeface="Arial"/>
                <a:buChar char="•"/>
              </a:pPr>
              <a:r>
                <a:rPr lang="en-US" sz="3349" spc="267" u="sng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  <a:hlinkClick r:id="rId3" action="ppaction://hlinksldjump"/>
                </a:rPr>
                <a:t>SALES ANALYSI</a:t>
              </a:r>
              <a:r>
                <a:rPr lang="en-US" sz="3349" spc="267">
                  <a:solidFill>
                    <a:srgbClr val="F4F6FC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</a:t>
              </a:r>
            </a:p>
            <a:p>
              <a:pPr algn="l" marL="723211" indent="-361605" lvl="1">
                <a:lnSpc>
                  <a:spcPts val="4689"/>
                </a:lnSpc>
                <a:buFont typeface="Arial"/>
                <a:buChar char="•"/>
              </a:pPr>
              <a:r>
                <a:rPr lang="en-US" sz="3349" spc="267" u="sng">
                  <a:solidFill>
                    <a:srgbClr val="F4F6FC"/>
                  </a:solidFill>
                  <a:latin typeface="HK Grotesk"/>
                  <a:ea typeface="HK Grotesk"/>
                  <a:cs typeface="HK Grotesk"/>
                  <a:sym typeface="HK Grotesk"/>
                  <a:hlinkClick r:id="rId4" action="ppaction://hlinksldjump"/>
                </a:rPr>
                <a:t>RECOMMENDATIONS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009795"/>
              <a:ext cx="21264799" cy="7290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75897"/>
              <a:ext cx="21264799" cy="22998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23211" indent="-361605" lvl="1">
                <a:lnSpc>
                  <a:spcPts val="4689"/>
                </a:lnSpc>
                <a:buFont typeface="Arial"/>
                <a:buChar char="•"/>
              </a:pPr>
              <a:r>
                <a:rPr lang="en-US" sz="3349" spc="267" u="sng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  <a:hlinkClick r:id="rId5" action="ppaction://hlinksldjump"/>
                </a:rPr>
                <a:t>DATA VALIDATION AND CLEANING </a:t>
              </a:r>
            </a:p>
            <a:p>
              <a:pPr algn="l" marL="723211" indent="-361605" lvl="1">
                <a:lnSpc>
                  <a:spcPts val="4689"/>
                </a:lnSpc>
                <a:buFont typeface="Arial"/>
                <a:buChar char="•"/>
              </a:pPr>
              <a:r>
                <a:rPr lang="en-US" sz="3349" spc="267" u="sng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  <a:hlinkClick r:id="rId5" action="ppaction://hlinksldjump"/>
                </a:rPr>
                <a:t>CUSTOMER COUNT</a:t>
              </a:r>
            </a:p>
            <a:p>
              <a:pPr algn="l" marL="723211" indent="-361605" lvl="1">
                <a:lnSpc>
                  <a:spcPts val="4689"/>
                </a:lnSpc>
                <a:buFont typeface="Arial"/>
                <a:buChar char="•"/>
              </a:pPr>
              <a:r>
                <a:rPr lang="en-US" sz="3349" spc="267" u="sng">
                  <a:solidFill>
                    <a:srgbClr val="F4F6FC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REVENUE DISTRIBUTION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A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3672" y="1171594"/>
            <a:ext cx="12851736" cy="3181597"/>
          </a:xfrm>
          <a:custGeom>
            <a:avLst/>
            <a:gdLst/>
            <a:ahLst/>
            <a:cxnLst/>
            <a:rect r="r" b="b" t="t" l="l"/>
            <a:pathLst>
              <a:path h="3181597" w="12851736">
                <a:moveTo>
                  <a:pt x="0" y="0"/>
                </a:moveTo>
                <a:lnTo>
                  <a:pt x="12851736" y="0"/>
                </a:lnTo>
                <a:lnTo>
                  <a:pt x="12851736" y="3181597"/>
                </a:lnTo>
                <a:lnTo>
                  <a:pt x="0" y="3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21" t="0" r="-483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95731" y="5143500"/>
            <a:ext cx="19831050" cy="5143500"/>
            <a:chOff x="0" y="0"/>
            <a:chExt cx="5222993" cy="13546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22992" cy="1354667"/>
            </a:xfrm>
            <a:custGeom>
              <a:avLst/>
              <a:gdLst/>
              <a:ahLst/>
              <a:cxnLst/>
              <a:rect r="r" b="b" t="t" l="l"/>
              <a:pathLst>
                <a:path h="1354667" w="5222992">
                  <a:moveTo>
                    <a:pt x="0" y="0"/>
                  </a:moveTo>
                  <a:lnTo>
                    <a:pt x="5222992" y="0"/>
                  </a:lnTo>
                  <a:lnTo>
                    <a:pt x="52229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222993" cy="1402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41605"/>
            <a:ext cx="93560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Validation and Cleaning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3672" y="5394412"/>
            <a:ext cx="15265350" cy="4612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5"/>
              </a:lnSpc>
            </a:pPr>
            <a:r>
              <a:rPr lang="en-US" sz="2896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Although there were no duplicates, t</a:t>
            </a:r>
            <a:r>
              <a:rPr lang="en-US" sz="2896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he raw data initially contained several inconsistencies that I addressed. These included:</a:t>
            </a:r>
          </a:p>
          <a:p>
            <a:pPr algn="just" marL="625361" indent="-312680" lvl="1">
              <a:lnSpc>
                <a:spcPts val="4055"/>
              </a:lnSpc>
              <a:buFont typeface="Arial"/>
              <a:buChar char="•"/>
            </a:pPr>
            <a:r>
              <a:rPr lang="en-US" sz="2896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The revenue column had 1,074 missing entries, which I filled by calculating the mean.</a:t>
            </a:r>
          </a:p>
          <a:p>
            <a:pPr algn="just" marL="625361" indent="-312680" lvl="1">
              <a:lnSpc>
                <a:spcPts val="4055"/>
              </a:lnSpc>
              <a:buFont typeface="Arial"/>
              <a:buChar char="•"/>
            </a:pPr>
            <a:r>
              <a:rPr lang="en-US" sz="2896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The week column was in an integer format, so I converted it to a date-time format.</a:t>
            </a:r>
          </a:p>
          <a:p>
            <a:pPr algn="just" marL="625361" indent="-312680" lvl="1">
              <a:lnSpc>
                <a:spcPts val="4055"/>
              </a:lnSpc>
              <a:buFont typeface="Arial"/>
              <a:buChar char="•"/>
            </a:pPr>
            <a:r>
              <a:rPr lang="en-US" sz="2896">
                <a:solidFill>
                  <a:srgbClr val="000000"/>
                </a:solidFill>
                <a:latin typeface="Now"/>
                <a:ea typeface="Now"/>
                <a:cs typeface="Now"/>
                <a:sym typeface="Now"/>
              </a:rPr>
              <a:t>The sales_method column had inconsistent values such as ['Email', 'Email + Call', 'Call', 'em + call', 'email'], which I standardized to ['email', 'email &amp; call', 'call'].</a:t>
            </a:r>
          </a:p>
          <a:p>
            <a:pPr algn="just">
              <a:lnSpc>
                <a:spcPts val="405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F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8712"/>
            <a:ext cx="16230600" cy="25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299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Sales</a:t>
            </a:r>
          </a:p>
          <a:p>
            <a:pPr algn="l">
              <a:lnSpc>
                <a:spcPts val="9999"/>
              </a:lnSpc>
            </a:pPr>
            <a:r>
              <a:rPr lang="en-US" sz="9999" spc="-299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Analysis.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951595"/>
            <a:ext cx="479367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  <a:hlinkClick r:id="rId2" action="ppaction://hlinksldjump"/>
              </a:rPr>
              <a:t>Back to Agenda Page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0006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84973" y="-36797"/>
            <a:ext cx="12303027" cy="10360594"/>
            <a:chOff x="0" y="0"/>
            <a:chExt cx="16404036" cy="1381412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48" r="0" b="1648"/>
            <a:stretch>
              <a:fillRect/>
            </a:stretch>
          </p:blipFill>
          <p:spPr>
            <a:xfrm flipH="false" flipV="false">
              <a:off x="0" y="0"/>
              <a:ext cx="16404036" cy="1381412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28531" y="-760613"/>
            <a:ext cx="6013503" cy="11047613"/>
            <a:chOff x="0" y="0"/>
            <a:chExt cx="1583803" cy="29096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83803" cy="2909659"/>
            </a:xfrm>
            <a:custGeom>
              <a:avLst/>
              <a:gdLst/>
              <a:ahLst/>
              <a:cxnLst/>
              <a:rect r="r" b="b" t="t" l="l"/>
              <a:pathLst>
                <a:path h="2909659" w="1583803">
                  <a:moveTo>
                    <a:pt x="0" y="0"/>
                  </a:moveTo>
                  <a:lnTo>
                    <a:pt x="1583803" y="0"/>
                  </a:lnTo>
                  <a:lnTo>
                    <a:pt x="1583803" y="2909659"/>
                  </a:lnTo>
                  <a:lnTo>
                    <a:pt x="0" y="2909659"/>
                  </a:lnTo>
                  <a:close/>
                </a:path>
              </a:pathLst>
            </a:custGeom>
            <a:solidFill>
              <a:srgbClr val="F5E8D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583803" cy="2957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8951595"/>
            <a:ext cx="479367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2B192E"/>
                </a:solidFill>
                <a:latin typeface="Now"/>
                <a:ea typeface="Now"/>
                <a:cs typeface="Now"/>
                <a:sym typeface="Now"/>
                <a:hlinkClick r:id="rId3" action="ppaction://hlinksldjump"/>
              </a:rPr>
              <a:t>Back to Agenda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5056" y="537527"/>
            <a:ext cx="530810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5000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Count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621" y="1479703"/>
            <a:ext cx="5406534" cy="1433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US" sz="2711">
                <a:solidFill>
                  <a:srgbClr val="50006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many customers were there for each approach?</a:t>
            </a:r>
          </a:p>
          <a:p>
            <a:pPr algn="ctr">
              <a:lnSpc>
                <a:spcPts val="3795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71231" y="2970384"/>
            <a:ext cx="5695753" cy="537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50006C"/>
                </a:solidFill>
                <a:latin typeface="Now"/>
                <a:ea typeface="Now"/>
                <a:cs typeface="Now"/>
                <a:sym typeface="Now"/>
              </a:rPr>
              <a:t>The email-only method proved to be the most effective in attracting customers with minimal effort. To maximize efficiency, it is recommended to continue utilizing this method as the primary outreach strategy.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72106" y="1689232"/>
            <a:ext cx="8930716" cy="6468744"/>
          </a:xfrm>
          <a:custGeom>
            <a:avLst/>
            <a:gdLst/>
            <a:ahLst/>
            <a:cxnLst/>
            <a:rect r="r" b="b" t="t" l="l"/>
            <a:pathLst>
              <a:path h="6468744" w="8930716">
                <a:moveTo>
                  <a:pt x="0" y="0"/>
                </a:moveTo>
                <a:lnTo>
                  <a:pt x="8930717" y="0"/>
                </a:lnTo>
                <a:lnTo>
                  <a:pt x="8930717" y="6468744"/>
                </a:lnTo>
                <a:lnTo>
                  <a:pt x="0" y="6468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19" r="0" b="-151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872874" cy="4494749"/>
            <a:chOff x="0" y="0"/>
            <a:chExt cx="7830498" cy="599299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89666"/>
              <a:ext cx="7830498" cy="2103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299">
                  <a:solidFill>
                    <a:srgbClr val="191919"/>
                  </a:solidFill>
                  <a:latin typeface="Now Bold"/>
                  <a:ea typeface="Now Bold"/>
                  <a:cs typeface="Now Bold"/>
                  <a:sym typeface="Now Bold"/>
                </a:rPr>
                <a:t>What does the spread of the revenue look like overall? And for each method?</a:t>
              </a:r>
            </a:p>
            <a:p>
              <a:pPr algn="l" marL="0" indent="0" lvl="0">
                <a:lnSpc>
                  <a:spcPts val="32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7830498" cy="331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99"/>
                </a:lnSpc>
              </a:pPr>
              <a:r>
                <a:rPr lang="en-US" sz="5499" spc="-164">
                  <a:solidFill>
                    <a:srgbClr val="191919"/>
                  </a:solidFill>
                  <a:latin typeface="Now"/>
                  <a:ea typeface="Now"/>
                  <a:cs typeface="Now"/>
                  <a:sym typeface="Now"/>
                </a:rPr>
                <a:t>Total Sales Revenue (Distribution).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772106" y="962025"/>
            <a:ext cx="9773220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0"/>
              </a:lnSpc>
            </a:pPr>
            <a:r>
              <a:rPr lang="en-US" sz="2200" spc="-22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Breakdown of revenue by count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951595"/>
            <a:ext cx="479367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  <a:hlinkClick r:id="rId3" action="ppaction://hlinksldjump"/>
              </a:rPr>
              <a:t>Back to Agenda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466299"/>
            <a:ext cx="6312387" cy="2091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3"/>
              </a:lnSpc>
            </a:pPr>
            <a:r>
              <a:rPr lang="en-US" sz="2967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The chart shows a bimodal revenue distribution with peaks at 40-50 and 90-100, along with gaps and a few outliers.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44831" y="1249441"/>
            <a:ext cx="10127559" cy="7309167"/>
          </a:xfrm>
          <a:custGeom>
            <a:avLst/>
            <a:gdLst/>
            <a:ahLst/>
            <a:cxnLst/>
            <a:rect r="r" b="b" t="t" l="l"/>
            <a:pathLst>
              <a:path h="7309167" w="10127559">
                <a:moveTo>
                  <a:pt x="0" y="0"/>
                </a:moveTo>
                <a:lnTo>
                  <a:pt x="10127559" y="0"/>
                </a:lnTo>
                <a:lnTo>
                  <a:pt x="10127559" y="7309167"/>
                </a:lnTo>
                <a:lnTo>
                  <a:pt x="0" y="7309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90" r="0" b="-225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4572461" cy="3180349"/>
            <a:chOff x="0" y="0"/>
            <a:chExt cx="6096615" cy="424046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6096615" cy="3314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99"/>
                </a:lnSpc>
              </a:pPr>
              <a:r>
                <a:rPr lang="en-US" sz="5499" spc="-164">
                  <a:solidFill>
                    <a:srgbClr val="191919"/>
                  </a:solidFill>
                  <a:latin typeface="Now"/>
                  <a:ea typeface="Now"/>
                  <a:cs typeface="Now"/>
                  <a:sym typeface="Now"/>
                </a:rPr>
                <a:t>Total Sales Revenue By Method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693307"/>
              <a:ext cx="6096615" cy="547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8951595"/>
            <a:ext cx="479367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  <a:hlinkClick r:id="rId3" action="ppaction://hlinksldjump"/>
              </a:rPr>
              <a:t>Back to Agenda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9635" y="3858705"/>
            <a:ext cx="6596874" cy="417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The "email &amp; call" method generated the highest median revenue. Therefore, it is recommended to prioritize this approach for high-value leads, as it balances higher returns with a moderate level of effort.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0805" y="1481138"/>
            <a:ext cx="11337099" cy="5749524"/>
          </a:xfrm>
          <a:custGeom>
            <a:avLst/>
            <a:gdLst/>
            <a:ahLst/>
            <a:cxnLst/>
            <a:rect r="r" b="b" t="t" l="l"/>
            <a:pathLst>
              <a:path h="5749524" w="11337099">
                <a:moveTo>
                  <a:pt x="0" y="0"/>
                </a:moveTo>
                <a:lnTo>
                  <a:pt x="11337099" y="0"/>
                </a:lnTo>
                <a:lnTo>
                  <a:pt x="11337099" y="5749524"/>
                </a:lnTo>
                <a:lnTo>
                  <a:pt x="0" y="5749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08" r="0" b="-12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2155" y="1027077"/>
            <a:ext cx="520226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39"/>
              </a:lnSpc>
              <a:spcBef>
                <a:spcPct val="0"/>
              </a:spcBef>
            </a:pPr>
            <a:r>
              <a:rPr lang="en-US" sz="6199" spc="-185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Sales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51595"/>
            <a:ext cx="479367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  <a:hlinkClick r:id="rId3" action="ppaction://hlinksldjump"/>
              </a:rPr>
              <a:t>Back to Agenda Page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2155" y="2344303"/>
            <a:ext cx="5715359" cy="1580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2"/>
              </a:lnSpc>
            </a:pPr>
            <a:r>
              <a:rPr lang="en-US" sz="3037">
                <a:solidFill>
                  <a:srgbClr val="191919"/>
                </a:solidFill>
                <a:latin typeface="Now Bold"/>
                <a:ea typeface="Now Bold"/>
                <a:cs typeface="Now Bold"/>
                <a:sym typeface="Now Bold"/>
              </a:rPr>
              <a:t>Was there any difference in revenue over time for each of the methods?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0427" y="4298750"/>
            <a:ext cx="5458814" cy="325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8"/>
              </a:lnSpc>
            </a:pPr>
            <a:r>
              <a:rPr lang="en-US" sz="2656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The "call" method showed high initial revenue but lacked sustainability, while "email &amp; call" offered consistent growth. Use "call" for short-term gains and "email &amp; call" for long-term revenue.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818256" y="2510"/>
            <a:ext cx="5469744" cy="3052463"/>
          </a:xfrm>
          <a:prstGeom prst="rect">
            <a:avLst/>
          </a:prstGeom>
          <a:solidFill>
            <a:srgbClr val="8F83FF"/>
          </a:solidFill>
        </p:spPr>
      </p:sp>
      <p:sp>
        <p:nvSpPr>
          <p:cNvPr name="AutoShape 3" id="3"/>
          <p:cNvSpPr/>
          <p:nvPr/>
        </p:nvSpPr>
        <p:spPr>
          <a:xfrm rot="0">
            <a:off x="-329844" y="3008016"/>
            <a:ext cx="18288000" cy="7278984"/>
          </a:xfrm>
          <a:prstGeom prst="rect">
            <a:avLst/>
          </a:prstGeom>
          <a:solidFill>
            <a:srgbClr val="191919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198" y="1076618"/>
            <a:ext cx="11254989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99"/>
              </a:lnSpc>
              <a:spcBef>
                <a:spcPct val="0"/>
              </a:spcBef>
            </a:pPr>
            <a:r>
              <a:rPr lang="en-US" sz="9999" spc="-299">
                <a:solidFill>
                  <a:srgbClr val="191919"/>
                </a:solidFill>
                <a:latin typeface="Now"/>
                <a:ea typeface="Now"/>
                <a:cs typeface="Now"/>
                <a:sym typeface="Now"/>
              </a:rPr>
              <a:t>Recommendations.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198" y="4488326"/>
            <a:ext cx="14217256" cy="427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</a:pPr>
          </a:p>
          <a:p>
            <a:pPr algn="l" marL="589672" indent="-294836" lvl="1">
              <a:lnSpc>
                <a:spcPts val="3823"/>
              </a:lnSpc>
              <a:buFont typeface="Arial"/>
              <a:buChar char="•"/>
            </a:pPr>
            <a:r>
              <a:rPr lang="en-US" sz="273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Email-only: Best for broad customer reach with minimal effort. Continue using this method for general outreach and maintaining customer engagement with low-resource investment.</a:t>
            </a:r>
          </a:p>
          <a:p>
            <a:pPr algn="l" marL="589672" indent="-294836" lvl="1">
              <a:lnSpc>
                <a:spcPts val="3823"/>
              </a:lnSpc>
              <a:buFont typeface="Arial"/>
              <a:buChar char="•"/>
            </a:pPr>
            <a:r>
              <a:rPr lang="en-US" sz="273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Email &amp; Call: Best for driving higher revenue with moderate effort. Use this for high-value leads where the combination of email and a brief call can maximize returns without overwhelming the sales team.</a:t>
            </a:r>
          </a:p>
          <a:p>
            <a:pPr algn="l" marL="589672" indent="-294836" lvl="1">
              <a:lnSpc>
                <a:spcPts val="3823"/>
              </a:lnSpc>
              <a:buFont typeface="Arial"/>
              <a:buChar char="•"/>
            </a:pPr>
            <a:r>
              <a:rPr lang="en-US" sz="273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Call-only: Best for high-priority, short-term campaigns where a more direct approach is necessary, but not ideal for long-term, resource-efficient strategies.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951595"/>
            <a:ext cx="4793675" cy="26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  <a:hlinkClick r:id="rId2" action="ppaction://hlinksldjump"/>
              </a:rPr>
              <a:t>Back to Agenda Page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922291"/>
            <a:ext cx="13114258" cy="1668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5"/>
              </a:lnSpc>
            </a:pPr>
            <a:r>
              <a:rPr lang="en-US" sz="4796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Based on the data, which method would you recommend we continue to use?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DAGOR1a82ws</dc:identifier>
  <dcterms:modified xsi:type="dcterms:W3CDTF">2011-08-01T06:04:30Z</dcterms:modified>
  <cp:revision>1</cp:revision>
  <dc:title>Sales Status Report Presentation</dc:title>
</cp:coreProperties>
</file>